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40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1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2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02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1"/>
            <a:ext cx="8229600" cy="43021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5D0FB-B892-420B-BE60-018657ED7C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27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82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5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2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7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1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6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4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10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570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Phoenix Elementary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</a:rPr>
              <a:t>Using Data For 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20342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Development</a:t>
            </a:r>
          </a:p>
        </p:txBody>
      </p:sp>
      <p:graphicFrame>
        <p:nvGraphicFramePr>
          <p:cNvPr id="155651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72630072"/>
              </p:ext>
            </p:extLst>
          </p:nvPr>
        </p:nvGraphicFramePr>
        <p:xfrm>
          <a:off x="531160" y="773208"/>
          <a:ext cx="8263216" cy="5647762"/>
        </p:xfrm>
        <a:graphic>
          <a:graphicData uri="http://schemas.openxmlformats.org/drawingml/2006/table">
            <a:tbl>
              <a:tblPr/>
              <a:tblGrid>
                <a:gridCol w="2716305"/>
                <a:gridCol w="5546911"/>
              </a:tblGrid>
              <a:tr h="934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Prevention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Teaching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4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Reward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4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Extinction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4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Corrective Consequence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4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Data Collection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01" name="Line 25"/>
          <p:cNvSpPr>
            <a:spLocks noChangeShapeType="1"/>
          </p:cNvSpPr>
          <p:nvPr/>
        </p:nvSpPr>
        <p:spPr bwMode="auto">
          <a:xfrm>
            <a:off x="3234018" y="1676400"/>
            <a:ext cx="55267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906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5388" y="820271"/>
            <a:ext cx="6400800" cy="857250"/>
          </a:xfrm>
        </p:spPr>
        <p:txBody>
          <a:bodyPr/>
          <a:lstStyle/>
          <a:p>
            <a:r>
              <a:rPr lang="en-US" altLang="en-US" sz="2400" dirty="0"/>
              <a:t>You are the </a:t>
            </a:r>
            <a:r>
              <a:rPr lang="en-US" altLang="en-US" sz="2400" dirty="0" smtClean="0"/>
              <a:t>PB4L </a:t>
            </a:r>
            <a:r>
              <a:rPr lang="en-US" altLang="en-US" sz="2400" dirty="0"/>
              <a:t>team for 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>Phoenix </a:t>
            </a:r>
            <a:r>
              <a:rPr lang="en-US" altLang="en-US" sz="2400" dirty="0"/>
              <a:t>Elementary. 265 students k-5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/>
              <a:t>Do you have a problem?</a:t>
            </a:r>
          </a:p>
          <a:p>
            <a:r>
              <a:rPr lang="en-US" altLang="en-US" sz="2800" dirty="0" smtClean="0"/>
              <a:t>Where?</a:t>
            </a:r>
          </a:p>
          <a:p>
            <a:r>
              <a:rPr lang="en-US" altLang="en-US" sz="2800" dirty="0" smtClean="0"/>
              <a:t>With Whom?</a:t>
            </a:r>
          </a:p>
          <a:p>
            <a:r>
              <a:rPr lang="en-US" altLang="en-US" sz="2800" dirty="0" smtClean="0"/>
              <a:t>What other information might you want?</a:t>
            </a:r>
          </a:p>
          <a:p>
            <a:r>
              <a:rPr lang="en-US" altLang="en-US" sz="2800" dirty="0" smtClean="0"/>
              <a:t>Given what you know, what considerations would you have for possible action? </a:t>
            </a:r>
          </a:p>
        </p:txBody>
      </p:sp>
    </p:spTree>
    <p:extLst>
      <p:ext uri="{BB962C8B-B14F-4D97-AF65-F5344CB8AC3E}">
        <p14:creationId xmlns:p14="http://schemas.microsoft.com/office/powerpoint/2010/main" val="40290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143000" y="857250"/>
          <a:ext cx="6858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hart" r:id="rId3" imgW="2377440" imgH="1828800" progId="QuattroPro.Chart.7">
                  <p:embed/>
                </p:oleObj>
              </mc:Choice>
              <mc:Fallback>
                <p:oleObj name="Chart" r:id="rId3" imgW="2377440" imgH="1828800" progId="QuattroPro.Char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857250"/>
                        <a:ext cx="6858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Line 3"/>
          <p:cNvSpPr>
            <a:spLocks noChangeShapeType="1"/>
          </p:cNvSpPr>
          <p:nvPr/>
        </p:nvSpPr>
        <p:spPr bwMode="auto">
          <a:xfrm flipH="1">
            <a:off x="2400300" y="3657600"/>
            <a:ext cx="171450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400300" y="3371851"/>
            <a:ext cx="6858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350"/>
              <a:t>Year 1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4229100" y="3486150"/>
            <a:ext cx="17145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171950" y="3257551"/>
            <a:ext cx="11430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350"/>
              <a:t>Year 2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2228850" y="4514850"/>
            <a:ext cx="5314950" cy="119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9308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401190"/>
              </p:ext>
            </p:extLst>
          </p:nvPr>
        </p:nvGraphicFramePr>
        <p:xfrm>
          <a:off x="439997" y="597257"/>
          <a:ext cx="8347655" cy="6260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art" r:id="rId3" imgW="2377440" imgH="1828800" progId="QuattroPro.Chart.7">
                  <p:embed/>
                </p:oleObj>
              </mc:Choice>
              <mc:Fallback>
                <p:oleObj name="Chart" r:id="rId3" imgW="2377440" imgH="1828800" progId="QuattroPro.Char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97" y="597257"/>
                        <a:ext cx="8347655" cy="62607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3829050" y="3829050"/>
            <a:ext cx="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543300" y="3486151"/>
            <a:ext cx="6858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350"/>
              <a:t>Year 1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>
            <a:off x="4343400" y="3886200"/>
            <a:ext cx="2857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629150" y="3714751"/>
            <a:ext cx="9144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35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28824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371600" y="1143000"/>
          <a:ext cx="6457950" cy="451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3" imgW="4678554" imgH="2918566" progId="Excel.Chart.8">
                  <p:embed/>
                </p:oleObj>
              </mc:Choice>
              <mc:Fallback>
                <p:oleObj name="Chart" r:id="rId3" imgW="4678554" imgH="2918566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143000"/>
                        <a:ext cx="6457950" cy="451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Rounded Rectangle 2"/>
          <p:cNvSpPr>
            <a:spLocks noChangeArrowheads="1"/>
          </p:cNvSpPr>
          <p:nvPr/>
        </p:nvSpPr>
        <p:spPr bwMode="auto">
          <a:xfrm>
            <a:off x="3600450" y="1600200"/>
            <a:ext cx="2000250" cy="2286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50"/>
              <a:t>Major ODRs Year 2 Only</a:t>
            </a:r>
          </a:p>
        </p:txBody>
      </p:sp>
    </p:spTree>
    <p:extLst>
      <p:ext uri="{BB962C8B-B14F-4D97-AF65-F5344CB8AC3E}">
        <p14:creationId xmlns:p14="http://schemas.microsoft.com/office/powerpoint/2010/main" val="51803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314450" y="1085850"/>
          <a:ext cx="6515100" cy="474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3" imgW="4678554" imgH="2918566" progId="Excel.Chart.8">
                  <p:embed/>
                </p:oleObj>
              </mc:Choice>
              <mc:Fallback>
                <p:oleObj name="Chart" r:id="rId3" imgW="4678554" imgH="2918566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1085850"/>
                        <a:ext cx="6515100" cy="474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639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109538"/>
            <a:ext cx="8734425" cy="66341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467600" y="942975"/>
            <a:ext cx="1257300" cy="422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98541" y="1144681"/>
            <a:ext cx="72403" cy="40273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988" y="1144681"/>
            <a:ext cx="72403" cy="40273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39202" y="2097741"/>
            <a:ext cx="95469" cy="307433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7236" y="887506"/>
            <a:ext cx="393035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40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r>
              <a:rPr lang="en-US" sz="800" dirty="0" smtClean="0"/>
              <a:t>30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r>
              <a:rPr lang="en-US" sz="800" dirty="0" smtClean="0"/>
              <a:t>20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r>
              <a:rPr lang="en-US" sz="800" dirty="0" smtClean="0"/>
              <a:t>10</a:t>
            </a:r>
            <a:endParaRPr lang="en-US" sz="800" dirty="0"/>
          </a:p>
        </p:txBody>
      </p:sp>
      <p:sp>
        <p:nvSpPr>
          <p:cNvPr id="10" name="Rectangle 9"/>
          <p:cNvSpPr/>
          <p:nvPr/>
        </p:nvSpPr>
        <p:spPr>
          <a:xfrm>
            <a:off x="2765612" y="4558553"/>
            <a:ext cx="45719" cy="61352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08041" y="2348739"/>
            <a:ext cx="57969" cy="282333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258175" cy="1325563"/>
          </a:xfrm>
        </p:spPr>
        <p:txBody>
          <a:bodyPr>
            <a:normAutofit/>
          </a:bodyPr>
          <a:lstStyle/>
          <a:p>
            <a:r>
              <a:rPr lang="en-US" sz="1600" b="1" u="sng" dirty="0" smtClean="0"/>
              <a:t>Given</a:t>
            </a:r>
            <a:r>
              <a:rPr lang="en-US" sz="1600" b="1" dirty="0" smtClean="0"/>
              <a:t>:  </a:t>
            </a:r>
            <a:r>
              <a:rPr lang="en-US" sz="1600" b="1" dirty="0" smtClean="0"/>
              <a:t>aggression, harassment, bullying on playground during recess.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5625"/>
            <a:ext cx="9150169" cy="50323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85875" y="2486025"/>
            <a:ext cx="6429375" cy="3152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8379466">
            <a:off x="5486400" y="5809068"/>
            <a:ext cx="151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Obtain access to new playground equip</a:t>
            </a:r>
            <a:endParaRPr lang="en-US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233663" y="1949824"/>
            <a:ext cx="393035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40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r>
              <a:rPr lang="en-US" sz="800" dirty="0" smtClean="0"/>
              <a:t>30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r>
              <a:rPr lang="en-US" sz="800" dirty="0" smtClean="0"/>
              <a:t>20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r>
              <a:rPr lang="en-US" sz="800" dirty="0" smtClean="0"/>
              <a:t>10</a:t>
            </a:r>
            <a:endParaRPr lang="en-US" sz="800" dirty="0"/>
          </a:p>
        </p:txBody>
      </p:sp>
      <p:sp>
        <p:nvSpPr>
          <p:cNvPr id="8" name="Rectangle 7"/>
          <p:cNvSpPr/>
          <p:nvPr/>
        </p:nvSpPr>
        <p:spPr>
          <a:xfrm>
            <a:off x="5587253" y="4155141"/>
            <a:ext cx="60076" cy="148365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06506" y="2486025"/>
            <a:ext cx="45719" cy="315277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21373" y="4652682"/>
            <a:ext cx="45719" cy="98611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3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Statement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520681" y="2765885"/>
            <a:ext cx="7989752" cy="3630795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000" dirty="0" smtClean="0"/>
              <a:t>Do we have a problem?</a:t>
            </a:r>
          </a:p>
          <a:p>
            <a:r>
              <a:rPr lang="en-US" altLang="en-US" sz="2000" dirty="0" smtClean="0"/>
              <a:t>Build a precise problem </a:t>
            </a:r>
            <a:r>
              <a:rPr lang="en-US" altLang="en-US" sz="2000" dirty="0" smtClean="0"/>
              <a:t>statement</a:t>
            </a:r>
          </a:p>
          <a:p>
            <a:pPr lvl="1"/>
            <a:r>
              <a:rPr lang="en-US" altLang="en-US" dirty="0" smtClean="0"/>
              <a:t>What (how often)</a:t>
            </a:r>
          </a:p>
          <a:p>
            <a:pPr lvl="1"/>
            <a:r>
              <a:rPr lang="en-US" altLang="en-US" dirty="0" smtClean="0"/>
              <a:t>Where</a:t>
            </a:r>
          </a:p>
          <a:p>
            <a:pPr lvl="1"/>
            <a:r>
              <a:rPr lang="en-US" altLang="en-US" dirty="0" smtClean="0"/>
              <a:t>When</a:t>
            </a:r>
          </a:p>
          <a:p>
            <a:pPr lvl="1"/>
            <a:r>
              <a:rPr lang="en-US" altLang="en-US" dirty="0" smtClean="0"/>
              <a:t>Who</a:t>
            </a:r>
          </a:p>
          <a:p>
            <a:pPr lvl="1"/>
            <a:r>
              <a:rPr lang="en-US" altLang="en-US" dirty="0" smtClean="0"/>
              <a:t>Why</a:t>
            </a:r>
          </a:p>
          <a:p>
            <a:endParaRPr lang="en-US" altLang="en-US" sz="2000" dirty="0"/>
          </a:p>
          <a:p>
            <a:endParaRPr lang="en-US" altLang="en-US" sz="2000" dirty="0" smtClean="0"/>
          </a:p>
          <a:p>
            <a:r>
              <a:rPr lang="en-US" altLang="en-US" sz="2000" dirty="0" smtClean="0"/>
              <a:t>Propose a solution</a:t>
            </a:r>
            <a:endParaRPr lang="en-US" altLang="en-US" sz="2000" dirty="0"/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688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14</TotalTime>
  <Words>118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Gill Sans MT</vt:lpstr>
      <vt:lpstr>Times New Roman</vt:lpstr>
      <vt:lpstr>Wingdings</vt:lpstr>
      <vt:lpstr>Wingdings 2</vt:lpstr>
      <vt:lpstr>Dividend</vt:lpstr>
      <vt:lpstr>Corel Quattro Pro 8 Chart</vt:lpstr>
      <vt:lpstr>Microsoft Excel Chart</vt:lpstr>
      <vt:lpstr>Phoenix Elementary</vt:lpstr>
      <vt:lpstr>You are the PB4L team for  Phoenix Elementary. 265 students k-5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Given:  aggression, harassment, bullying on playground during recess.</vt:lpstr>
      <vt:lpstr>Problem Statement</vt:lpstr>
      <vt:lpstr>Solution Development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Phoenix Elementary</dc:title>
  <dc:creator>Rob Horner</dc:creator>
  <cp:lastModifiedBy>Rob Horner</cp:lastModifiedBy>
  <cp:revision>4</cp:revision>
  <dcterms:created xsi:type="dcterms:W3CDTF">2017-08-17T20:21:23Z</dcterms:created>
  <dcterms:modified xsi:type="dcterms:W3CDTF">2017-08-17T20:36:12Z</dcterms:modified>
</cp:coreProperties>
</file>